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5"/>
  </p:handoutMasterIdLst>
  <p:sldIdLst>
    <p:sldId id="256" r:id="rId2"/>
    <p:sldId id="257" r:id="rId3"/>
    <p:sldId id="262" r:id="rId4"/>
    <p:sldId id="263" r:id="rId5"/>
    <p:sldId id="258" r:id="rId6"/>
    <p:sldId id="265" r:id="rId7"/>
    <p:sldId id="259" r:id="rId8"/>
    <p:sldId id="266" r:id="rId9"/>
    <p:sldId id="260" r:id="rId10"/>
    <p:sldId id="267" r:id="rId11"/>
    <p:sldId id="261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4D27752A-C7C9-4E87-9038-5BCD7B6F122A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B850BE23-7DA6-44FA-9A13-39BF0BB5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545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BF550C-1859-455A-B756-1B24F1150B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5EA97B-6D4E-4728-9A87-C7BD58078B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Gas Prices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Eric Kannengieszer and Colin Buckley</a:t>
            </a:r>
            <a:endParaRPr lang="en-US" dirty="0"/>
          </a:p>
        </p:txBody>
      </p:sp>
      <p:pic>
        <p:nvPicPr>
          <p:cNvPr id="35842" name="Picture 2" descr="http://www.cdecard.com/Alphabetic%20MASTER%20DIRECTORY%20ALL%20CDECARD%20BUSINESSES/exx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3705225" cy="20043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191000" y="1828800"/>
            <a:ext cx="992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vs.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5844" name="Picture 4" descr="http://www.russiablog.org/Lukoil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371600"/>
            <a:ext cx="36576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Lukoil </a:t>
            </a:r>
            <a:r>
              <a:rPr lang="en-US" dirty="0" err="1" smtClean="0"/>
              <a:t>nj</a:t>
            </a:r>
            <a:r>
              <a:rPr lang="en-US" dirty="0" smtClean="0"/>
              <a:t> vs. Lukoil pa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Ho: </a:t>
            </a:r>
            <a:r>
              <a:rPr lang="en-US" dirty="0" smtClean="0"/>
              <a:t>µ</a:t>
            </a:r>
            <a:r>
              <a:rPr lang="en-US" baseline="-25000" dirty="0" smtClean="0"/>
              <a:t>NJ</a:t>
            </a:r>
            <a:r>
              <a:rPr lang="en-US" dirty="0" smtClean="0"/>
              <a:t>=µ</a:t>
            </a:r>
            <a:r>
              <a:rPr lang="en-US" baseline="-25000" dirty="0" smtClean="0"/>
              <a:t>PA</a:t>
            </a:r>
            <a:r>
              <a:rPr lang="en-US" dirty="0" smtClean="0"/>
              <a:t> </a:t>
            </a:r>
          </a:p>
          <a:p>
            <a:r>
              <a:rPr lang="en-US" dirty="0" smtClean="0"/>
              <a:t>Ha: µ</a:t>
            </a:r>
            <a:r>
              <a:rPr lang="en-US" baseline="-25000" dirty="0" smtClean="0"/>
              <a:t>NJ</a:t>
            </a:r>
            <a:r>
              <a:rPr lang="en-US" dirty="0"/>
              <a:t>&lt;</a:t>
            </a:r>
            <a:r>
              <a:rPr lang="en-US" dirty="0" smtClean="0"/>
              <a:t>µ</a:t>
            </a:r>
            <a:r>
              <a:rPr lang="en-US" baseline="-25000" dirty="0" smtClean="0"/>
              <a:t>PA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81000" y="2667000"/>
            <a:ext cx="8534400" cy="2819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Conditions:</a:t>
            </a:r>
          </a:p>
          <a:p>
            <a:pPr marL="457200" lvl="1" indent="0">
              <a:buNone/>
            </a:pPr>
            <a:r>
              <a:rPr lang="en-US" sz="2000" dirty="0" smtClean="0"/>
              <a:t>1. 2 Independent SRS		1. yes, performed 2 SRS</a:t>
            </a:r>
          </a:p>
          <a:p>
            <a:pPr marL="457200" lvl="1" indent="0">
              <a:buNone/>
            </a:pPr>
            <a:r>
              <a:rPr lang="en-US" sz="2000" dirty="0" smtClean="0"/>
              <a:t>2. pop1≥10n			2. more than 400 </a:t>
            </a:r>
            <a:r>
              <a:rPr lang="en-US" sz="2000" dirty="0" err="1" smtClean="0"/>
              <a:t>Lukoil’s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dirty="0" smtClean="0"/>
              <a:t>     pop2</a:t>
            </a:r>
            <a:r>
              <a:rPr lang="en-US" sz="2000" dirty="0"/>
              <a:t>≥</a:t>
            </a:r>
            <a:r>
              <a:rPr lang="en-US" sz="2000" dirty="0" smtClean="0"/>
              <a:t>10n</a:t>
            </a:r>
          </a:p>
          <a:p>
            <a:pPr marL="457200" lvl="1" indent="0">
              <a:buNone/>
            </a:pPr>
            <a:r>
              <a:rPr lang="en-US" sz="2000" dirty="0" smtClean="0"/>
              <a:t>3. 2 normal populations		3. histograms shows normal 					               populations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5486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Conditions met →Use students t distribution →2 sample t-test</a:t>
            </a:r>
            <a:endParaRPr lang="en-US" dirty="0"/>
          </a:p>
        </p:txBody>
      </p:sp>
      <p:pic>
        <p:nvPicPr>
          <p:cNvPr id="11" name="Picture 2" descr="http://financial-report.info/wp-content/uploads/2010/04/Luko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95400"/>
            <a:ext cx="2590800" cy="170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Lukoil NJ vs. Lukoil PA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343400" cy="4114800"/>
          </a:xfrm>
        </p:spPr>
        <p:txBody>
          <a:bodyPr/>
          <a:lstStyle/>
          <a:p>
            <a:r>
              <a:rPr lang="en-US" dirty="0" smtClean="0"/>
              <a:t>We reject the Ho because the p-value is smaller than alpha .05.</a:t>
            </a:r>
          </a:p>
          <a:p>
            <a:r>
              <a:rPr lang="en-US" dirty="0" smtClean="0"/>
              <a:t>We have sufficient evidence that the mean price of </a:t>
            </a:r>
            <a:r>
              <a:rPr lang="en-US" dirty="0" err="1" smtClean="0"/>
              <a:t>Lukoil’s</a:t>
            </a:r>
            <a:r>
              <a:rPr lang="en-US" dirty="0" smtClean="0"/>
              <a:t> in NJ is less than that of </a:t>
            </a:r>
            <a:r>
              <a:rPr lang="en-US" dirty="0" err="1" smtClean="0"/>
              <a:t>Lukoil’s</a:t>
            </a:r>
            <a:r>
              <a:rPr lang="en-US" dirty="0" smtClean="0"/>
              <a:t> in PA.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373443"/>
            <a:ext cx="4191000" cy="317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52990"/>
              </p:ext>
            </p:extLst>
          </p:nvPr>
        </p:nvGraphicFramePr>
        <p:xfrm>
          <a:off x="5338763" y="1133475"/>
          <a:ext cx="3644900" cy="10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4" imgW="2336760" imgH="647640" progId="Equation.3">
                  <p:embed/>
                </p:oleObj>
              </mc:Choice>
              <mc:Fallback>
                <p:oleObj name="Equation" r:id="rId4" imgW="2336760" imgH="647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8763" y="1133475"/>
                        <a:ext cx="3644900" cy="1011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727465"/>
              </p:ext>
            </p:extLst>
          </p:nvPr>
        </p:nvGraphicFramePr>
        <p:xfrm>
          <a:off x="306388" y="1524000"/>
          <a:ext cx="452596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6" imgW="2298600" imgH="215640" progId="Equation.3">
                  <p:embed/>
                </p:oleObj>
              </mc:Choice>
              <mc:Fallback>
                <p:oleObj name="Equation" r:id="rId6" imgW="229860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88" y="1524000"/>
                        <a:ext cx="4525962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Miscommunication over the phone</a:t>
            </a:r>
          </a:p>
          <a:p>
            <a:r>
              <a:rPr lang="en-US" dirty="0" smtClean="0"/>
              <a:t>Individual stores within the chain have the same price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52600"/>
            <a:ext cx="2095500" cy="3722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image.made-in-china.com/2f0j00GBgEoRuCqvrV/LED-Gas-Station-Price-Boa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980195"/>
            <a:ext cx="1957742" cy="256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3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New Jersey gas is substantially cheaper than Pennsylvania gas</a:t>
            </a:r>
          </a:p>
          <a:p>
            <a:r>
              <a:rPr lang="en-US" dirty="0" smtClean="0"/>
              <a:t>Exxon has a wider range of price, but Lukoil has a lower mean price overall</a:t>
            </a:r>
          </a:p>
          <a:p>
            <a:r>
              <a:rPr lang="en-US" dirty="0" smtClean="0"/>
              <a:t>NJ </a:t>
            </a:r>
            <a:r>
              <a:rPr lang="en-US" dirty="0" err="1" smtClean="0"/>
              <a:t>Lukoil’s</a:t>
            </a:r>
            <a:r>
              <a:rPr lang="en-US" dirty="0" smtClean="0"/>
              <a:t> is the cheapest</a:t>
            </a:r>
          </a:p>
          <a:p>
            <a:r>
              <a:rPr lang="en-US" dirty="0" smtClean="0"/>
              <a:t>If you want gas, go to New Jersey and find a Lukoil</a:t>
            </a:r>
            <a:endParaRPr lang="en-US" dirty="0"/>
          </a:p>
        </p:txBody>
      </p:sp>
      <p:pic>
        <p:nvPicPr>
          <p:cNvPr id="6146" name="Picture 2" descr="http://www.biomassconnections.com/uploaded_images/Lukoil_Gas-Dies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0"/>
            <a:ext cx="3200400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objective was to run a series of tests involving gas prices</a:t>
            </a:r>
          </a:p>
          <a:p>
            <a:pPr lvl="1"/>
            <a:r>
              <a:rPr lang="en-US" dirty="0" smtClean="0"/>
              <a:t>Exxon vs. Lukoil</a:t>
            </a:r>
          </a:p>
          <a:p>
            <a:pPr lvl="1"/>
            <a:r>
              <a:rPr lang="en-US" dirty="0" smtClean="0"/>
              <a:t>Pennsylvania vs. New Jersey</a:t>
            </a:r>
          </a:p>
          <a:p>
            <a:pPr lvl="1"/>
            <a:r>
              <a:rPr lang="en-US" dirty="0" smtClean="0"/>
              <a:t>Exxon PA vs. Exxon NJ</a:t>
            </a:r>
          </a:p>
          <a:p>
            <a:pPr lvl="1"/>
            <a:r>
              <a:rPr lang="en-US" dirty="0" smtClean="0"/>
              <a:t>Lukoil PA vs. Lukoil NJ</a:t>
            </a:r>
          </a:p>
          <a:p>
            <a:r>
              <a:rPr lang="en-US" dirty="0" smtClean="0"/>
              <a:t>Wanted to determine what station was cheapest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Google Maps searched PA and NJ Exxon and Lukoil stations and randomly selected 10 of each.</a:t>
            </a:r>
          </a:p>
          <a:p>
            <a:pPr lvl="1"/>
            <a:r>
              <a:rPr lang="en-US" dirty="0" smtClean="0"/>
              <a:t>We numbered each location and used our calculator to randomly select the stations</a:t>
            </a:r>
          </a:p>
          <a:p>
            <a:r>
              <a:rPr lang="en-US" dirty="0" smtClean="0"/>
              <a:t>We picked four days from our break and called each location to record the prices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Exxon vs. lukoil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Ho: </a:t>
            </a:r>
            <a:r>
              <a:rPr lang="en-US" dirty="0" smtClean="0"/>
              <a:t>µ</a:t>
            </a:r>
            <a:r>
              <a:rPr lang="en-US" baseline="-25000" dirty="0" smtClean="0"/>
              <a:t>E</a:t>
            </a:r>
            <a:r>
              <a:rPr lang="en-US" dirty="0" smtClean="0"/>
              <a:t>=µ</a:t>
            </a:r>
            <a:r>
              <a:rPr lang="en-US" baseline="-25000" dirty="0" smtClean="0"/>
              <a:t>L</a:t>
            </a:r>
            <a:r>
              <a:rPr lang="en-US" dirty="0" smtClean="0"/>
              <a:t> </a:t>
            </a:r>
          </a:p>
          <a:p>
            <a:r>
              <a:rPr lang="en-US" dirty="0" smtClean="0"/>
              <a:t>Ha: µ</a:t>
            </a:r>
            <a:r>
              <a:rPr lang="en-US" baseline="-25000" dirty="0" smtClean="0"/>
              <a:t>E</a:t>
            </a:r>
            <a:r>
              <a:rPr lang="en-US" dirty="0" smtClean="0"/>
              <a:t>≠µ</a:t>
            </a:r>
            <a:r>
              <a:rPr lang="en-US" baseline="-25000" dirty="0" smtClean="0"/>
              <a:t>L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81000" y="2667000"/>
            <a:ext cx="8534400" cy="2819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Conditions:</a:t>
            </a:r>
          </a:p>
          <a:p>
            <a:pPr marL="457200" lvl="1" indent="0">
              <a:buNone/>
            </a:pPr>
            <a:r>
              <a:rPr lang="en-US" sz="2000" dirty="0" smtClean="0"/>
              <a:t>1. 2 Independent SRS		1. yes, performed 2 SRS</a:t>
            </a:r>
          </a:p>
          <a:p>
            <a:pPr marL="457200" lvl="1" indent="0">
              <a:buNone/>
            </a:pPr>
            <a:r>
              <a:rPr lang="en-US" sz="2000" dirty="0" smtClean="0"/>
              <a:t>2. pop1≥10n			2. more than 800 </a:t>
            </a:r>
            <a:r>
              <a:rPr lang="en-US" sz="2000" dirty="0" err="1" smtClean="0"/>
              <a:t>Lukoil’s</a:t>
            </a:r>
            <a:r>
              <a:rPr lang="en-US" sz="2000" dirty="0" smtClean="0"/>
              <a:t>/Exxon’s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dirty="0" smtClean="0"/>
              <a:t>     pop2</a:t>
            </a:r>
            <a:r>
              <a:rPr lang="en-US" sz="2000" dirty="0"/>
              <a:t>≥</a:t>
            </a:r>
            <a:r>
              <a:rPr lang="en-US" sz="2000" dirty="0" smtClean="0"/>
              <a:t>10n</a:t>
            </a:r>
          </a:p>
          <a:p>
            <a:pPr marL="457200" lvl="1" indent="0">
              <a:buNone/>
            </a:pPr>
            <a:r>
              <a:rPr lang="en-US" sz="2000" dirty="0" smtClean="0"/>
              <a:t>3. 2 normal populations		3. histograms shows normal 					               populations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5486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Conditions met →Use students t distribution →2 sample t-test</a:t>
            </a:r>
            <a:endParaRPr lang="en-US" dirty="0"/>
          </a:p>
        </p:txBody>
      </p:sp>
      <p:pic>
        <p:nvPicPr>
          <p:cNvPr id="8194" name="Picture 2" descr="http://2.bp.blogspot.com/_Mwu-gJ6nd00/TObKIWa9TuI/AAAAAAAAAQk/K5EUspq8wQM/s1600/gas-pum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65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Exxon vs. Lukoil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2514600"/>
            <a:ext cx="4191000" cy="3810000"/>
          </a:xfrm>
        </p:spPr>
        <p:txBody>
          <a:bodyPr/>
          <a:lstStyle/>
          <a:p>
            <a:r>
              <a:rPr lang="en-US" dirty="0" smtClean="0"/>
              <a:t>We reject the Ho because the p-value is smaller than alpha.05.</a:t>
            </a:r>
          </a:p>
          <a:p>
            <a:r>
              <a:rPr lang="en-US" dirty="0" smtClean="0"/>
              <a:t>We have sufficient that the average price of Exxon gas is not equal to the average price of Lukoil gas.</a:t>
            </a:r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81331"/>
            <a:ext cx="4343400" cy="31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727877"/>
              </p:ext>
            </p:extLst>
          </p:nvPr>
        </p:nvGraphicFramePr>
        <p:xfrm>
          <a:off x="61913" y="1352550"/>
          <a:ext cx="3617912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4" imgW="2145960" imgH="647640" progId="Equation.3">
                  <p:embed/>
                </p:oleObj>
              </mc:Choice>
              <mc:Fallback>
                <p:oleObj name="Equation" r:id="rId4" imgW="2145960" imgH="647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3" y="1352550"/>
                        <a:ext cx="3617912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1135300"/>
              </p:ext>
            </p:extLst>
          </p:nvPr>
        </p:nvGraphicFramePr>
        <p:xfrm>
          <a:off x="3962400" y="1600200"/>
          <a:ext cx="4572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6" imgW="2323800" imgH="215640" progId="Equation.3">
                  <p:embed/>
                </p:oleObj>
              </mc:Choice>
              <mc:Fallback>
                <p:oleObj name="Equation" r:id="rId6" imgW="232380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600200"/>
                        <a:ext cx="45720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jersey vs. Pennsylvania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Ho: </a:t>
            </a:r>
            <a:r>
              <a:rPr lang="en-US" dirty="0" smtClean="0"/>
              <a:t>µ</a:t>
            </a:r>
            <a:r>
              <a:rPr lang="en-US" baseline="-25000" dirty="0" smtClean="0"/>
              <a:t>NJ</a:t>
            </a:r>
            <a:r>
              <a:rPr lang="en-US" dirty="0" smtClean="0"/>
              <a:t>=µ</a:t>
            </a:r>
            <a:r>
              <a:rPr lang="en-US" baseline="-25000" dirty="0" smtClean="0"/>
              <a:t>PA</a:t>
            </a:r>
            <a:r>
              <a:rPr lang="en-US" dirty="0" smtClean="0"/>
              <a:t> </a:t>
            </a:r>
          </a:p>
          <a:p>
            <a:r>
              <a:rPr lang="en-US" dirty="0" smtClean="0"/>
              <a:t>Ha: µ</a:t>
            </a:r>
            <a:r>
              <a:rPr lang="en-US" baseline="-25000" dirty="0" smtClean="0"/>
              <a:t>NJ</a:t>
            </a:r>
            <a:r>
              <a:rPr lang="en-US" dirty="0" smtClean="0"/>
              <a:t>&lt;µ</a:t>
            </a:r>
            <a:r>
              <a:rPr lang="en-US" baseline="-25000" dirty="0" smtClean="0"/>
              <a:t>PA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81000" y="2667000"/>
            <a:ext cx="8534400" cy="2819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Conditions:</a:t>
            </a:r>
          </a:p>
          <a:p>
            <a:pPr marL="457200" lvl="1" indent="0">
              <a:buNone/>
            </a:pPr>
            <a:r>
              <a:rPr lang="en-US" sz="2000" dirty="0" smtClean="0"/>
              <a:t>1. 2 Independent SRS		1. yes, performed 2 SRS</a:t>
            </a:r>
          </a:p>
          <a:p>
            <a:pPr marL="457200" lvl="1" indent="0">
              <a:buNone/>
            </a:pPr>
            <a:r>
              <a:rPr lang="en-US" sz="2000" dirty="0" smtClean="0"/>
              <a:t>2. pop1≥10n			2. more than 800 </a:t>
            </a:r>
            <a:r>
              <a:rPr lang="en-US" sz="2000" dirty="0" err="1" smtClean="0"/>
              <a:t>Lukoil’s</a:t>
            </a:r>
            <a:r>
              <a:rPr lang="en-US" sz="2000" dirty="0" smtClean="0"/>
              <a:t>/Exxon’s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dirty="0" smtClean="0"/>
              <a:t>     pop2</a:t>
            </a:r>
            <a:r>
              <a:rPr lang="en-US" sz="2000" dirty="0"/>
              <a:t>≥</a:t>
            </a:r>
            <a:r>
              <a:rPr lang="en-US" sz="2000" dirty="0" smtClean="0"/>
              <a:t>10n</a:t>
            </a:r>
          </a:p>
          <a:p>
            <a:pPr marL="457200" lvl="1" indent="0">
              <a:buNone/>
            </a:pPr>
            <a:r>
              <a:rPr lang="en-US" sz="2000" dirty="0" smtClean="0"/>
              <a:t>3. 2 normal populations		3. histograms shows normal 					               populations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5486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Conditions met →Use students t distribution →2 sample t-test</a:t>
            </a:r>
            <a:endParaRPr lang="en-US" dirty="0"/>
          </a:p>
        </p:txBody>
      </p:sp>
      <p:pic>
        <p:nvPicPr>
          <p:cNvPr id="11" name="Picture 2" descr="http://www.electrical-designer-guide.com/images/new-jersey-job-opening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22" y="1295400"/>
            <a:ext cx="2717756" cy="16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892778" y="205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VS.</a:t>
            </a:r>
            <a:endParaRPr lang="en-US" dirty="0"/>
          </a:p>
        </p:txBody>
      </p:sp>
      <p:pic>
        <p:nvPicPr>
          <p:cNvPr id="13" name="Picture 4" descr="http://www.nationaltransportllc.com/userfiles/pennsylvania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95399"/>
            <a:ext cx="2717756" cy="16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98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41248"/>
          </a:xfrm>
        </p:spPr>
        <p:txBody>
          <a:bodyPr/>
          <a:lstStyle/>
          <a:p>
            <a:r>
              <a:rPr lang="en-US" dirty="0" smtClean="0"/>
              <a:t>new jersey vs</a:t>
            </a:r>
            <a:r>
              <a:rPr lang="en-US" dirty="0"/>
              <a:t>. </a:t>
            </a:r>
            <a:r>
              <a:rPr lang="en-US" dirty="0" smtClean="0"/>
              <a:t>Pennsylvania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4343400" cy="3733800"/>
          </a:xfrm>
        </p:spPr>
        <p:txBody>
          <a:bodyPr/>
          <a:lstStyle/>
          <a:p>
            <a:r>
              <a:rPr lang="en-US" dirty="0" smtClean="0"/>
              <a:t>We reject the Ho because the p-value is smaller than alpha .05.</a:t>
            </a:r>
          </a:p>
          <a:p>
            <a:r>
              <a:rPr lang="en-US" dirty="0" smtClean="0"/>
              <a:t>We have sufficient that the mean price of New Jersey is less than the mean price of Pennsylvania.</a:t>
            </a:r>
            <a:endParaRPr lang="en-US" dirty="0"/>
          </a:p>
        </p:txBody>
      </p:sp>
      <p:pic>
        <p:nvPicPr>
          <p:cNvPr id="10" name="Content Placeholder 9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438400"/>
            <a:ext cx="4191000" cy="3110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711330"/>
              </p:ext>
            </p:extLst>
          </p:nvPr>
        </p:nvGraphicFramePr>
        <p:xfrm>
          <a:off x="5097463" y="1285875"/>
          <a:ext cx="3917950" cy="109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4" imgW="2311200" imgH="647640" progId="Equation.3">
                  <p:embed/>
                </p:oleObj>
              </mc:Choice>
              <mc:Fallback>
                <p:oleObj name="Equation" r:id="rId4" imgW="2311200" imgH="647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7463" y="1285875"/>
                        <a:ext cx="3917950" cy="1096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034585"/>
              </p:ext>
            </p:extLst>
          </p:nvPr>
        </p:nvGraphicFramePr>
        <p:xfrm>
          <a:off x="339725" y="1524000"/>
          <a:ext cx="450056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6" imgW="2286000" imgH="215640" progId="Equation.3">
                  <p:embed/>
                </p:oleObj>
              </mc:Choice>
              <mc:Fallback>
                <p:oleObj name="Equation" r:id="rId6" imgW="228600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725" y="1524000"/>
                        <a:ext cx="4500563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Exxon </a:t>
            </a:r>
            <a:r>
              <a:rPr lang="en-US" dirty="0" err="1" smtClean="0"/>
              <a:t>nj</a:t>
            </a:r>
            <a:r>
              <a:rPr lang="en-US" dirty="0" smtClean="0"/>
              <a:t> vs. </a:t>
            </a:r>
            <a:r>
              <a:rPr lang="en-US" dirty="0" err="1" smtClean="0"/>
              <a:t>exxon</a:t>
            </a:r>
            <a:r>
              <a:rPr lang="en-US" dirty="0" smtClean="0"/>
              <a:t> pa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Ho: </a:t>
            </a:r>
            <a:r>
              <a:rPr lang="en-US" dirty="0" smtClean="0"/>
              <a:t>µ</a:t>
            </a:r>
            <a:r>
              <a:rPr lang="en-US" baseline="-25000" dirty="0" smtClean="0"/>
              <a:t>NJ</a:t>
            </a:r>
            <a:r>
              <a:rPr lang="en-US" dirty="0" smtClean="0"/>
              <a:t>=µ</a:t>
            </a:r>
            <a:r>
              <a:rPr lang="en-US" baseline="-25000" dirty="0" smtClean="0"/>
              <a:t>PA</a:t>
            </a:r>
            <a:r>
              <a:rPr lang="en-US" dirty="0" smtClean="0"/>
              <a:t> </a:t>
            </a:r>
          </a:p>
          <a:p>
            <a:r>
              <a:rPr lang="en-US" dirty="0" smtClean="0"/>
              <a:t>Ha: µ</a:t>
            </a:r>
            <a:r>
              <a:rPr lang="en-US" baseline="-25000" dirty="0" smtClean="0"/>
              <a:t>NJ</a:t>
            </a:r>
            <a:r>
              <a:rPr lang="en-US" dirty="0"/>
              <a:t>&lt;</a:t>
            </a:r>
            <a:r>
              <a:rPr lang="en-US" dirty="0" smtClean="0"/>
              <a:t>µ</a:t>
            </a:r>
            <a:r>
              <a:rPr lang="en-US" baseline="-25000" dirty="0" smtClean="0"/>
              <a:t>PA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81000" y="2667000"/>
            <a:ext cx="8534400" cy="2819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Conditions:</a:t>
            </a:r>
          </a:p>
          <a:p>
            <a:pPr marL="457200" lvl="1" indent="0">
              <a:buNone/>
            </a:pPr>
            <a:r>
              <a:rPr lang="en-US" sz="2000" dirty="0" smtClean="0"/>
              <a:t>1. 2 Independent SRS		1. yes, performed 2 SRS</a:t>
            </a:r>
          </a:p>
          <a:p>
            <a:pPr marL="457200" lvl="1" indent="0">
              <a:buNone/>
            </a:pPr>
            <a:r>
              <a:rPr lang="en-US" sz="2000" dirty="0" smtClean="0"/>
              <a:t>2. pop1≥10n			2. more than 400 Exxon’s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dirty="0" smtClean="0"/>
              <a:t>     pop2</a:t>
            </a:r>
            <a:r>
              <a:rPr lang="en-US" sz="2000" dirty="0"/>
              <a:t>≥</a:t>
            </a:r>
            <a:r>
              <a:rPr lang="en-US" sz="2000" dirty="0" smtClean="0"/>
              <a:t>10n</a:t>
            </a:r>
          </a:p>
          <a:p>
            <a:pPr marL="457200" lvl="1" indent="0">
              <a:buNone/>
            </a:pPr>
            <a:r>
              <a:rPr lang="en-US" sz="2000" dirty="0" smtClean="0"/>
              <a:t>3. 2 normal populations		3. histograms shows normal 					               populations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5486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Conditions met →Use students t distribution →2 sample t-test</a:t>
            </a:r>
            <a:endParaRPr lang="en-US" dirty="0"/>
          </a:p>
        </p:txBody>
      </p:sp>
      <p:pic>
        <p:nvPicPr>
          <p:cNvPr id="10242" name="Picture 2" descr="http://hoboken411.com/wp-content/uploads/2006/04/exxon%2018th%20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19200"/>
            <a:ext cx="2769358" cy="183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98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Exxon NJ vs. Exxon PA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04800" y="2514600"/>
            <a:ext cx="4191000" cy="3810000"/>
          </a:xfrm>
        </p:spPr>
        <p:txBody>
          <a:bodyPr/>
          <a:lstStyle/>
          <a:p>
            <a:r>
              <a:rPr lang="en-US" dirty="0" smtClean="0"/>
              <a:t>We reject the Ho because the p-value is smaller than alpha .05.</a:t>
            </a:r>
          </a:p>
          <a:p>
            <a:r>
              <a:rPr lang="en-US" dirty="0" smtClean="0"/>
              <a:t>We have sufficient evidence that the mean price of Exxon’s in NJ is less than that of Exxon’s in PA.</a:t>
            </a:r>
            <a:endParaRPr lang="en-US" dirty="0"/>
          </a:p>
        </p:txBody>
      </p:sp>
      <p:pic>
        <p:nvPicPr>
          <p:cNvPr id="10" name="Content Placeholder 9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14600"/>
            <a:ext cx="4343400" cy="358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706348"/>
              </p:ext>
            </p:extLst>
          </p:nvPr>
        </p:nvGraphicFramePr>
        <p:xfrm>
          <a:off x="53975" y="1360488"/>
          <a:ext cx="3997325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4" imgW="2323800" imgH="647640" progId="Equation.3">
                  <p:embed/>
                </p:oleObj>
              </mc:Choice>
              <mc:Fallback>
                <p:oleObj name="Equation" r:id="rId4" imgW="2323800" imgH="647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" y="1360488"/>
                        <a:ext cx="3997325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027606"/>
              </p:ext>
            </p:extLst>
          </p:nvPr>
        </p:nvGraphicFramePr>
        <p:xfrm>
          <a:off x="4419600" y="1524000"/>
          <a:ext cx="43751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quation" r:id="rId6" imgW="2222280" imgH="215640" progId="Equation.3">
                  <p:embed/>
                </p:oleObj>
              </mc:Choice>
              <mc:Fallback>
                <p:oleObj name="Equation" r:id="rId6" imgW="222228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524000"/>
                        <a:ext cx="437515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</TotalTime>
  <Words>437</Words>
  <Application>Microsoft Office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Trek</vt:lpstr>
      <vt:lpstr>Equation</vt:lpstr>
      <vt:lpstr>Gas Prices</vt:lpstr>
      <vt:lpstr>Background</vt:lpstr>
      <vt:lpstr>What we did</vt:lpstr>
      <vt:lpstr>Exxon vs. lukoil</vt:lpstr>
      <vt:lpstr>Exxon vs. Lukoil</vt:lpstr>
      <vt:lpstr>New jersey vs. Pennsylvania</vt:lpstr>
      <vt:lpstr>new jersey vs. Pennsylvania </vt:lpstr>
      <vt:lpstr>Exxon nj vs. exxon pa</vt:lpstr>
      <vt:lpstr>Exxon NJ vs. Exxon PA</vt:lpstr>
      <vt:lpstr>Lukoil nj vs. Lukoil pa</vt:lpstr>
      <vt:lpstr>Lukoil NJ vs. Lukoil PA</vt:lpstr>
      <vt:lpstr>Bias and error</vt:lpstr>
      <vt:lpstr>conclusions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 Prices</dc:title>
  <dc:creator>Kannengieszer.E458</dc:creator>
  <cp:lastModifiedBy>Tricia Kannengieszer</cp:lastModifiedBy>
  <cp:revision>17</cp:revision>
  <cp:lastPrinted>2011-01-10T13:45:19Z</cp:lastPrinted>
  <dcterms:created xsi:type="dcterms:W3CDTF">2011-01-06T17:01:57Z</dcterms:created>
  <dcterms:modified xsi:type="dcterms:W3CDTF">2011-01-10T13:49:48Z</dcterms:modified>
</cp:coreProperties>
</file>